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3" r:id="rId6"/>
    <p:sldId id="261"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1170-66FC-4A23-89D8-E93FC28EEA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9DA2F5-575D-4783-AA08-AFA1A1F45D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E6C938-CB6F-4DDF-B175-8C5860649078}"/>
              </a:ext>
            </a:extLst>
          </p:cNvPr>
          <p:cNvSpPr>
            <a:spLocks noGrp="1"/>
          </p:cNvSpPr>
          <p:nvPr>
            <p:ph type="dt" sz="half" idx="10"/>
          </p:nvPr>
        </p:nvSpPr>
        <p:spPr/>
        <p:txBody>
          <a:bodyPr/>
          <a:lstStyle/>
          <a:p>
            <a:fld id="{13C2AE82-40D0-48CA-BEED-F31E739F7710}" type="datetimeFigureOut">
              <a:rPr lang="en-US" smtClean="0"/>
              <a:t>11/19/2020</a:t>
            </a:fld>
            <a:endParaRPr lang="en-US"/>
          </a:p>
        </p:txBody>
      </p:sp>
      <p:sp>
        <p:nvSpPr>
          <p:cNvPr id="5" name="Footer Placeholder 4">
            <a:extLst>
              <a:ext uri="{FF2B5EF4-FFF2-40B4-BE49-F238E27FC236}">
                <a16:creationId xmlns:a16="http://schemas.microsoft.com/office/drawing/2014/main" id="{72B9C2E1-EAB7-418F-B06A-7C95F1DDC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7CC7B-9B2E-40AC-BBA2-4EBE19F7B1E1}"/>
              </a:ext>
            </a:extLst>
          </p:cNvPr>
          <p:cNvSpPr>
            <a:spLocks noGrp="1"/>
          </p:cNvSpPr>
          <p:nvPr>
            <p:ph type="sldNum" sz="quarter" idx="12"/>
          </p:nvPr>
        </p:nvSpPr>
        <p:spPr/>
        <p:txBody>
          <a:bodyPr/>
          <a:lstStyle/>
          <a:p>
            <a:fld id="{72E3E05B-509F-4965-9CA3-DC6585C9467F}" type="slidenum">
              <a:rPr lang="en-US" smtClean="0"/>
              <a:t>‹#›</a:t>
            </a:fld>
            <a:endParaRPr lang="en-US"/>
          </a:p>
        </p:txBody>
      </p:sp>
    </p:spTree>
    <p:extLst>
      <p:ext uri="{BB962C8B-B14F-4D97-AF65-F5344CB8AC3E}">
        <p14:creationId xmlns:p14="http://schemas.microsoft.com/office/powerpoint/2010/main" val="225305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086D-0818-45F0-80F9-2DA0FDB332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391558-EFE7-4436-B51C-BA75856189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4EFFF-768E-4624-BA6E-F8EB00429599}"/>
              </a:ext>
            </a:extLst>
          </p:cNvPr>
          <p:cNvSpPr>
            <a:spLocks noGrp="1"/>
          </p:cNvSpPr>
          <p:nvPr>
            <p:ph type="dt" sz="half" idx="10"/>
          </p:nvPr>
        </p:nvSpPr>
        <p:spPr/>
        <p:txBody>
          <a:bodyPr/>
          <a:lstStyle/>
          <a:p>
            <a:fld id="{13C2AE82-40D0-48CA-BEED-F31E739F7710}" type="datetimeFigureOut">
              <a:rPr lang="en-US" smtClean="0"/>
              <a:t>11/19/2020</a:t>
            </a:fld>
            <a:endParaRPr lang="en-US"/>
          </a:p>
        </p:txBody>
      </p:sp>
      <p:sp>
        <p:nvSpPr>
          <p:cNvPr id="5" name="Footer Placeholder 4">
            <a:extLst>
              <a:ext uri="{FF2B5EF4-FFF2-40B4-BE49-F238E27FC236}">
                <a16:creationId xmlns:a16="http://schemas.microsoft.com/office/drawing/2014/main" id="{7845DCF2-DB01-4F63-BD06-48864CA57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028BE-468E-4B4C-AE10-BB863DA56910}"/>
              </a:ext>
            </a:extLst>
          </p:cNvPr>
          <p:cNvSpPr>
            <a:spLocks noGrp="1"/>
          </p:cNvSpPr>
          <p:nvPr>
            <p:ph type="sldNum" sz="quarter" idx="12"/>
          </p:nvPr>
        </p:nvSpPr>
        <p:spPr/>
        <p:txBody>
          <a:bodyPr/>
          <a:lstStyle/>
          <a:p>
            <a:fld id="{72E3E05B-509F-4965-9CA3-DC6585C9467F}" type="slidenum">
              <a:rPr lang="en-US" smtClean="0"/>
              <a:t>‹#›</a:t>
            </a:fld>
            <a:endParaRPr lang="en-US"/>
          </a:p>
        </p:txBody>
      </p:sp>
    </p:spTree>
    <p:extLst>
      <p:ext uri="{BB962C8B-B14F-4D97-AF65-F5344CB8AC3E}">
        <p14:creationId xmlns:p14="http://schemas.microsoft.com/office/powerpoint/2010/main" val="16740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42417A-031C-43E3-87CF-9D0D17CFD8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2DEA95-7C95-4A4A-92DF-5D71ABC135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C7185-10C4-4188-9C5E-37B8374EFDA4}"/>
              </a:ext>
            </a:extLst>
          </p:cNvPr>
          <p:cNvSpPr>
            <a:spLocks noGrp="1"/>
          </p:cNvSpPr>
          <p:nvPr>
            <p:ph type="dt" sz="half" idx="10"/>
          </p:nvPr>
        </p:nvSpPr>
        <p:spPr/>
        <p:txBody>
          <a:bodyPr/>
          <a:lstStyle/>
          <a:p>
            <a:fld id="{13C2AE82-40D0-48CA-BEED-F31E739F7710}" type="datetimeFigureOut">
              <a:rPr lang="en-US" smtClean="0"/>
              <a:t>11/19/2020</a:t>
            </a:fld>
            <a:endParaRPr lang="en-US"/>
          </a:p>
        </p:txBody>
      </p:sp>
      <p:sp>
        <p:nvSpPr>
          <p:cNvPr id="5" name="Footer Placeholder 4">
            <a:extLst>
              <a:ext uri="{FF2B5EF4-FFF2-40B4-BE49-F238E27FC236}">
                <a16:creationId xmlns:a16="http://schemas.microsoft.com/office/drawing/2014/main" id="{4C8C5680-9398-4831-8FEF-CC4615BA9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32B88-3D18-41EF-B574-702F98EAC825}"/>
              </a:ext>
            </a:extLst>
          </p:cNvPr>
          <p:cNvSpPr>
            <a:spLocks noGrp="1"/>
          </p:cNvSpPr>
          <p:nvPr>
            <p:ph type="sldNum" sz="quarter" idx="12"/>
          </p:nvPr>
        </p:nvSpPr>
        <p:spPr/>
        <p:txBody>
          <a:bodyPr/>
          <a:lstStyle/>
          <a:p>
            <a:fld id="{72E3E05B-509F-4965-9CA3-DC6585C9467F}" type="slidenum">
              <a:rPr lang="en-US" smtClean="0"/>
              <a:t>‹#›</a:t>
            </a:fld>
            <a:endParaRPr lang="en-US"/>
          </a:p>
        </p:txBody>
      </p:sp>
    </p:spTree>
    <p:extLst>
      <p:ext uri="{BB962C8B-B14F-4D97-AF65-F5344CB8AC3E}">
        <p14:creationId xmlns:p14="http://schemas.microsoft.com/office/powerpoint/2010/main" val="268153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3811-A40A-444E-A0BD-BBA4A168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8B7A6F-EFD1-46F4-B218-AA2B3A49A4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74B1A-CFCC-4C85-948C-3B07842DA8FB}"/>
              </a:ext>
            </a:extLst>
          </p:cNvPr>
          <p:cNvSpPr>
            <a:spLocks noGrp="1"/>
          </p:cNvSpPr>
          <p:nvPr>
            <p:ph type="dt" sz="half" idx="10"/>
          </p:nvPr>
        </p:nvSpPr>
        <p:spPr/>
        <p:txBody>
          <a:bodyPr/>
          <a:lstStyle/>
          <a:p>
            <a:fld id="{13C2AE82-40D0-48CA-BEED-F31E739F7710}" type="datetimeFigureOut">
              <a:rPr lang="en-US" smtClean="0"/>
              <a:t>11/19/2020</a:t>
            </a:fld>
            <a:endParaRPr lang="en-US"/>
          </a:p>
        </p:txBody>
      </p:sp>
      <p:sp>
        <p:nvSpPr>
          <p:cNvPr id="5" name="Footer Placeholder 4">
            <a:extLst>
              <a:ext uri="{FF2B5EF4-FFF2-40B4-BE49-F238E27FC236}">
                <a16:creationId xmlns:a16="http://schemas.microsoft.com/office/drawing/2014/main" id="{008DD971-6C72-4D4C-A175-6FC07F332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F732E-C25B-4C84-8637-A0B19E644500}"/>
              </a:ext>
            </a:extLst>
          </p:cNvPr>
          <p:cNvSpPr>
            <a:spLocks noGrp="1"/>
          </p:cNvSpPr>
          <p:nvPr>
            <p:ph type="sldNum" sz="quarter" idx="12"/>
          </p:nvPr>
        </p:nvSpPr>
        <p:spPr/>
        <p:txBody>
          <a:bodyPr/>
          <a:lstStyle/>
          <a:p>
            <a:fld id="{72E3E05B-509F-4965-9CA3-DC6585C9467F}" type="slidenum">
              <a:rPr lang="en-US" smtClean="0"/>
              <a:t>‹#›</a:t>
            </a:fld>
            <a:endParaRPr lang="en-US"/>
          </a:p>
        </p:txBody>
      </p:sp>
    </p:spTree>
    <p:extLst>
      <p:ext uri="{BB962C8B-B14F-4D97-AF65-F5344CB8AC3E}">
        <p14:creationId xmlns:p14="http://schemas.microsoft.com/office/powerpoint/2010/main" val="15780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DA31-87C2-4433-9166-B7281853BD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803B6F-226C-42A2-9FC5-48C33F3135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D12981-D803-4B17-94ED-CCCC2D11E622}"/>
              </a:ext>
            </a:extLst>
          </p:cNvPr>
          <p:cNvSpPr>
            <a:spLocks noGrp="1"/>
          </p:cNvSpPr>
          <p:nvPr>
            <p:ph type="dt" sz="half" idx="10"/>
          </p:nvPr>
        </p:nvSpPr>
        <p:spPr/>
        <p:txBody>
          <a:bodyPr/>
          <a:lstStyle/>
          <a:p>
            <a:fld id="{13C2AE82-40D0-48CA-BEED-F31E739F7710}" type="datetimeFigureOut">
              <a:rPr lang="en-US" smtClean="0"/>
              <a:t>11/19/2020</a:t>
            </a:fld>
            <a:endParaRPr lang="en-US"/>
          </a:p>
        </p:txBody>
      </p:sp>
      <p:sp>
        <p:nvSpPr>
          <p:cNvPr id="5" name="Footer Placeholder 4">
            <a:extLst>
              <a:ext uri="{FF2B5EF4-FFF2-40B4-BE49-F238E27FC236}">
                <a16:creationId xmlns:a16="http://schemas.microsoft.com/office/drawing/2014/main" id="{B5514222-BC9C-48D4-B821-5153019B1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7A3D0-1B60-41DB-8449-DDB39D5BD7B7}"/>
              </a:ext>
            </a:extLst>
          </p:cNvPr>
          <p:cNvSpPr>
            <a:spLocks noGrp="1"/>
          </p:cNvSpPr>
          <p:nvPr>
            <p:ph type="sldNum" sz="quarter" idx="12"/>
          </p:nvPr>
        </p:nvSpPr>
        <p:spPr/>
        <p:txBody>
          <a:bodyPr/>
          <a:lstStyle/>
          <a:p>
            <a:fld id="{72E3E05B-509F-4965-9CA3-DC6585C9467F}" type="slidenum">
              <a:rPr lang="en-US" smtClean="0"/>
              <a:t>‹#›</a:t>
            </a:fld>
            <a:endParaRPr lang="en-US"/>
          </a:p>
        </p:txBody>
      </p:sp>
    </p:spTree>
    <p:extLst>
      <p:ext uri="{BB962C8B-B14F-4D97-AF65-F5344CB8AC3E}">
        <p14:creationId xmlns:p14="http://schemas.microsoft.com/office/powerpoint/2010/main" val="408732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3358-DBBF-4D92-BB97-FE9C1BB98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FC6FB7-A63A-4C48-8562-9116AB442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9789D0-E4C5-4EF0-85E6-56A8F9E5CA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1AD6F3-9F79-46B3-87F7-1A9F3B4626BC}"/>
              </a:ext>
            </a:extLst>
          </p:cNvPr>
          <p:cNvSpPr>
            <a:spLocks noGrp="1"/>
          </p:cNvSpPr>
          <p:nvPr>
            <p:ph type="dt" sz="half" idx="10"/>
          </p:nvPr>
        </p:nvSpPr>
        <p:spPr/>
        <p:txBody>
          <a:bodyPr/>
          <a:lstStyle/>
          <a:p>
            <a:fld id="{13C2AE82-40D0-48CA-BEED-F31E739F7710}" type="datetimeFigureOut">
              <a:rPr lang="en-US" smtClean="0"/>
              <a:t>11/19/2020</a:t>
            </a:fld>
            <a:endParaRPr lang="en-US"/>
          </a:p>
        </p:txBody>
      </p:sp>
      <p:sp>
        <p:nvSpPr>
          <p:cNvPr id="6" name="Footer Placeholder 5">
            <a:extLst>
              <a:ext uri="{FF2B5EF4-FFF2-40B4-BE49-F238E27FC236}">
                <a16:creationId xmlns:a16="http://schemas.microsoft.com/office/drawing/2014/main" id="{49D6EF9D-2E12-4B61-8985-D3A6EBA95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A277B-7858-41B5-B97F-83ACEFA34841}"/>
              </a:ext>
            </a:extLst>
          </p:cNvPr>
          <p:cNvSpPr>
            <a:spLocks noGrp="1"/>
          </p:cNvSpPr>
          <p:nvPr>
            <p:ph type="sldNum" sz="quarter" idx="12"/>
          </p:nvPr>
        </p:nvSpPr>
        <p:spPr/>
        <p:txBody>
          <a:bodyPr/>
          <a:lstStyle/>
          <a:p>
            <a:fld id="{72E3E05B-509F-4965-9CA3-DC6585C9467F}" type="slidenum">
              <a:rPr lang="en-US" smtClean="0"/>
              <a:t>‹#›</a:t>
            </a:fld>
            <a:endParaRPr lang="en-US"/>
          </a:p>
        </p:txBody>
      </p:sp>
    </p:spTree>
    <p:extLst>
      <p:ext uri="{BB962C8B-B14F-4D97-AF65-F5344CB8AC3E}">
        <p14:creationId xmlns:p14="http://schemas.microsoft.com/office/powerpoint/2010/main" val="3191510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EAD9D-1825-44B1-A532-742B95D391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E6E7B5-3AE8-4C50-AC59-A2CBE54088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969A7-BE0B-4E7B-B333-52D087308B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F20D8-B17B-456B-93AC-A495CE941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D1A8B3-3BF0-42DC-9321-C02985A46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C8E6B9-780E-41CF-86CC-7F888F1CBA5B}"/>
              </a:ext>
            </a:extLst>
          </p:cNvPr>
          <p:cNvSpPr>
            <a:spLocks noGrp="1"/>
          </p:cNvSpPr>
          <p:nvPr>
            <p:ph type="dt" sz="half" idx="10"/>
          </p:nvPr>
        </p:nvSpPr>
        <p:spPr/>
        <p:txBody>
          <a:bodyPr/>
          <a:lstStyle/>
          <a:p>
            <a:fld id="{13C2AE82-40D0-48CA-BEED-F31E739F7710}" type="datetimeFigureOut">
              <a:rPr lang="en-US" smtClean="0"/>
              <a:t>11/19/2020</a:t>
            </a:fld>
            <a:endParaRPr lang="en-US"/>
          </a:p>
        </p:txBody>
      </p:sp>
      <p:sp>
        <p:nvSpPr>
          <p:cNvPr id="8" name="Footer Placeholder 7">
            <a:extLst>
              <a:ext uri="{FF2B5EF4-FFF2-40B4-BE49-F238E27FC236}">
                <a16:creationId xmlns:a16="http://schemas.microsoft.com/office/drawing/2014/main" id="{82FDEBFA-DC92-4546-939C-AB54C9C680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85482B-E526-494D-BDAD-C26D9911D01C}"/>
              </a:ext>
            </a:extLst>
          </p:cNvPr>
          <p:cNvSpPr>
            <a:spLocks noGrp="1"/>
          </p:cNvSpPr>
          <p:nvPr>
            <p:ph type="sldNum" sz="quarter" idx="12"/>
          </p:nvPr>
        </p:nvSpPr>
        <p:spPr/>
        <p:txBody>
          <a:bodyPr/>
          <a:lstStyle/>
          <a:p>
            <a:fld id="{72E3E05B-509F-4965-9CA3-DC6585C9467F}" type="slidenum">
              <a:rPr lang="en-US" smtClean="0"/>
              <a:t>‹#›</a:t>
            </a:fld>
            <a:endParaRPr lang="en-US"/>
          </a:p>
        </p:txBody>
      </p:sp>
    </p:spTree>
    <p:extLst>
      <p:ext uri="{BB962C8B-B14F-4D97-AF65-F5344CB8AC3E}">
        <p14:creationId xmlns:p14="http://schemas.microsoft.com/office/powerpoint/2010/main" val="353289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45D4-7BA7-455B-A8CA-5F35050AD4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322BF2-5F96-482A-9532-91588FD930C2}"/>
              </a:ext>
            </a:extLst>
          </p:cNvPr>
          <p:cNvSpPr>
            <a:spLocks noGrp="1"/>
          </p:cNvSpPr>
          <p:nvPr>
            <p:ph type="dt" sz="half" idx="10"/>
          </p:nvPr>
        </p:nvSpPr>
        <p:spPr/>
        <p:txBody>
          <a:bodyPr/>
          <a:lstStyle/>
          <a:p>
            <a:fld id="{13C2AE82-40D0-48CA-BEED-F31E739F7710}" type="datetimeFigureOut">
              <a:rPr lang="en-US" smtClean="0"/>
              <a:t>11/19/2020</a:t>
            </a:fld>
            <a:endParaRPr lang="en-US"/>
          </a:p>
        </p:txBody>
      </p:sp>
      <p:sp>
        <p:nvSpPr>
          <p:cNvPr id="4" name="Footer Placeholder 3">
            <a:extLst>
              <a:ext uri="{FF2B5EF4-FFF2-40B4-BE49-F238E27FC236}">
                <a16:creationId xmlns:a16="http://schemas.microsoft.com/office/drawing/2014/main" id="{A33D16ED-658A-4222-8DBF-018F614ADB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039B71-5D97-449B-93F2-196302D48515}"/>
              </a:ext>
            </a:extLst>
          </p:cNvPr>
          <p:cNvSpPr>
            <a:spLocks noGrp="1"/>
          </p:cNvSpPr>
          <p:nvPr>
            <p:ph type="sldNum" sz="quarter" idx="12"/>
          </p:nvPr>
        </p:nvSpPr>
        <p:spPr/>
        <p:txBody>
          <a:bodyPr/>
          <a:lstStyle/>
          <a:p>
            <a:fld id="{72E3E05B-509F-4965-9CA3-DC6585C9467F}" type="slidenum">
              <a:rPr lang="en-US" smtClean="0"/>
              <a:t>‹#›</a:t>
            </a:fld>
            <a:endParaRPr lang="en-US"/>
          </a:p>
        </p:txBody>
      </p:sp>
    </p:spTree>
    <p:extLst>
      <p:ext uri="{BB962C8B-B14F-4D97-AF65-F5344CB8AC3E}">
        <p14:creationId xmlns:p14="http://schemas.microsoft.com/office/powerpoint/2010/main" val="400080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A26C12-E35E-485C-8AEB-243432109974}"/>
              </a:ext>
            </a:extLst>
          </p:cNvPr>
          <p:cNvSpPr>
            <a:spLocks noGrp="1"/>
          </p:cNvSpPr>
          <p:nvPr>
            <p:ph type="dt" sz="half" idx="10"/>
          </p:nvPr>
        </p:nvSpPr>
        <p:spPr/>
        <p:txBody>
          <a:bodyPr/>
          <a:lstStyle/>
          <a:p>
            <a:fld id="{13C2AE82-40D0-48CA-BEED-F31E739F7710}" type="datetimeFigureOut">
              <a:rPr lang="en-US" smtClean="0"/>
              <a:t>11/19/2020</a:t>
            </a:fld>
            <a:endParaRPr lang="en-US"/>
          </a:p>
        </p:txBody>
      </p:sp>
      <p:sp>
        <p:nvSpPr>
          <p:cNvPr id="3" name="Footer Placeholder 2">
            <a:extLst>
              <a:ext uri="{FF2B5EF4-FFF2-40B4-BE49-F238E27FC236}">
                <a16:creationId xmlns:a16="http://schemas.microsoft.com/office/drawing/2014/main" id="{4514723A-A680-4589-B0E1-6AB9939419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5224E-3297-4444-9873-5EB0C375B6B4}"/>
              </a:ext>
            </a:extLst>
          </p:cNvPr>
          <p:cNvSpPr>
            <a:spLocks noGrp="1"/>
          </p:cNvSpPr>
          <p:nvPr>
            <p:ph type="sldNum" sz="quarter" idx="12"/>
          </p:nvPr>
        </p:nvSpPr>
        <p:spPr/>
        <p:txBody>
          <a:bodyPr/>
          <a:lstStyle/>
          <a:p>
            <a:fld id="{72E3E05B-509F-4965-9CA3-DC6585C9467F}" type="slidenum">
              <a:rPr lang="en-US" smtClean="0"/>
              <a:t>‹#›</a:t>
            </a:fld>
            <a:endParaRPr lang="en-US"/>
          </a:p>
        </p:txBody>
      </p:sp>
    </p:spTree>
    <p:extLst>
      <p:ext uri="{BB962C8B-B14F-4D97-AF65-F5344CB8AC3E}">
        <p14:creationId xmlns:p14="http://schemas.microsoft.com/office/powerpoint/2010/main" val="206631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2459-B871-4979-9CE1-C5A2151B0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4ACCAA-CFD8-46D7-87B0-BA0158C5D6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9601BC-E367-43A9-AA8E-21411272D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976546-BFBE-4B23-B232-59C9B37E0365}"/>
              </a:ext>
            </a:extLst>
          </p:cNvPr>
          <p:cNvSpPr>
            <a:spLocks noGrp="1"/>
          </p:cNvSpPr>
          <p:nvPr>
            <p:ph type="dt" sz="half" idx="10"/>
          </p:nvPr>
        </p:nvSpPr>
        <p:spPr/>
        <p:txBody>
          <a:bodyPr/>
          <a:lstStyle/>
          <a:p>
            <a:fld id="{13C2AE82-40D0-48CA-BEED-F31E739F7710}" type="datetimeFigureOut">
              <a:rPr lang="en-US" smtClean="0"/>
              <a:t>11/19/2020</a:t>
            </a:fld>
            <a:endParaRPr lang="en-US"/>
          </a:p>
        </p:txBody>
      </p:sp>
      <p:sp>
        <p:nvSpPr>
          <p:cNvPr id="6" name="Footer Placeholder 5">
            <a:extLst>
              <a:ext uri="{FF2B5EF4-FFF2-40B4-BE49-F238E27FC236}">
                <a16:creationId xmlns:a16="http://schemas.microsoft.com/office/drawing/2014/main" id="{75E947E0-4847-4AF9-8F71-A4A549C0F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1EBF3-3E76-4671-83DF-8BBCCED9F089}"/>
              </a:ext>
            </a:extLst>
          </p:cNvPr>
          <p:cNvSpPr>
            <a:spLocks noGrp="1"/>
          </p:cNvSpPr>
          <p:nvPr>
            <p:ph type="sldNum" sz="quarter" idx="12"/>
          </p:nvPr>
        </p:nvSpPr>
        <p:spPr/>
        <p:txBody>
          <a:bodyPr/>
          <a:lstStyle/>
          <a:p>
            <a:fld id="{72E3E05B-509F-4965-9CA3-DC6585C9467F}" type="slidenum">
              <a:rPr lang="en-US" smtClean="0"/>
              <a:t>‹#›</a:t>
            </a:fld>
            <a:endParaRPr lang="en-US"/>
          </a:p>
        </p:txBody>
      </p:sp>
    </p:spTree>
    <p:extLst>
      <p:ext uri="{BB962C8B-B14F-4D97-AF65-F5344CB8AC3E}">
        <p14:creationId xmlns:p14="http://schemas.microsoft.com/office/powerpoint/2010/main" val="14181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09D5-D091-4D0D-8741-1CD4C8294B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715672-03FD-417A-8338-1D5CEC89F8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B811A5-4EA6-41AB-A04A-9E41E75C0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EC167-A357-461C-B85F-1F87DDFA42ED}"/>
              </a:ext>
            </a:extLst>
          </p:cNvPr>
          <p:cNvSpPr>
            <a:spLocks noGrp="1"/>
          </p:cNvSpPr>
          <p:nvPr>
            <p:ph type="dt" sz="half" idx="10"/>
          </p:nvPr>
        </p:nvSpPr>
        <p:spPr/>
        <p:txBody>
          <a:bodyPr/>
          <a:lstStyle/>
          <a:p>
            <a:fld id="{13C2AE82-40D0-48CA-BEED-F31E739F7710}" type="datetimeFigureOut">
              <a:rPr lang="en-US" smtClean="0"/>
              <a:t>11/19/2020</a:t>
            </a:fld>
            <a:endParaRPr lang="en-US"/>
          </a:p>
        </p:txBody>
      </p:sp>
      <p:sp>
        <p:nvSpPr>
          <p:cNvPr id="6" name="Footer Placeholder 5">
            <a:extLst>
              <a:ext uri="{FF2B5EF4-FFF2-40B4-BE49-F238E27FC236}">
                <a16:creationId xmlns:a16="http://schemas.microsoft.com/office/drawing/2014/main" id="{4652BF21-5A34-4FB9-AD1D-7AC00AE9A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87F95-94F0-4A13-AB30-52DAADC609E7}"/>
              </a:ext>
            </a:extLst>
          </p:cNvPr>
          <p:cNvSpPr>
            <a:spLocks noGrp="1"/>
          </p:cNvSpPr>
          <p:nvPr>
            <p:ph type="sldNum" sz="quarter" idx="12"/>
          </p:nvPr>
        </p:nvSpPr>
        <p:spPr/>
        <p:txBody>
          <a:bodyPr/>
          <a:lstStyle/>
          <a:p>
            <a:fld id="{72E3E05B-509F-4965-9CA3-DC6585C9467F}" type="slidenum">
              <a:rPr lang="en-US" smtClean="0"/>
              <a:t>‹#›</a:t>
            </a:fld>
            <a:endParaRPr lang="en-US"/>
          </a:p>
        </p:txBody>
      </p:sp>
    </p:spTree>
    <p:extLst>
      <p:ext uri="{BB962C8B-B14F-4D97-AF65-F5344CB8AC3E}">
        <p14:creationId xmlns:p14="http://schemas.microsoft.com/office/powerpoint/2010/main" val="387260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61DD1-EBDA-416F-9184-ECC45A5533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DEDF9C-5D28-4B86-9F0B-76E368961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CD60B-7286-4178-984B-EEA7517810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2AE82-40D0-48CA-BEED-F31E739F7710}" type="datetimeFigureOut">
              <a:rPr lang="en-US" smtClean="0"/>
              <a:t>11/19/2020</a:t>
            </a:fld>
            <a:endParaRPr lang="en-US"/>
          </a:p>
        </p:txBody>
      </p:sp>
      <p:sp>
        <p:nvSpPr>
          <p:cNvPr id="5" name="Footer Placeholder 4">
            <a:extLst>
              <a:ext uri="{FF2B5EF4-FFF2-40B4-BE49-F238E27FC236}">
                <a16:creationId xmlns:a16="http://schemas.microsoft.com/office/drawing/2014/main" id="{98CEB44A-091C-4803-ACC1-2E8A94E6C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C2DA31-7A44-4FFF-BC6E-607D93C5A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3E05B-509F-4965-9CA3-DC6585C9467F}" type="slidenum">
              <a:rPr lang="en-US" smtClean="0"/>
              <a:t>‹#›</a:t>
            </a:fld>
            <a:endParaRPr lang="en-US"/>
          </a:p>
        </p:txBody>
      </p:sp>
    </p:spTree>
    <p:extLst>
      <p:ext uri="{BB962C8B-B14F-4D97-AF65-F5344CB8AC3E}">
        <p14:creationId xmlns:p14="http://schemas.microsoft.com/office/powerpoint/2010/main" val="546387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567073A-4A7C-4242-AE53-6172A01D64A2}"/>
              </a:ext>
            </a:extLst>
          </p:cNvPr>
          <p:cNvSpPr>
            <a:spLocks noGrp="1"/>
          </p:cNvSpPr>
          <p:nvPr>
            <p:ph type="title"/>
          </p:nvPr>
        </p:nvSpPr>
        <p:spPr>
          <a:xfrm>
            <a:off x="6657002" y="590634"/>
            <a:ext cx="4805996" cy="4469045"/>
          </a:xfrm>
        </p:spPr>
        <p:txBody>
          <a:bodyPr vert="horz" lIns="91440" tIns="45720" rIns="91440" bIns="45720" rtlCol="0" anchor="t">
            <a:normAutofit/>
          </a:bodyPr>
          <a:lstStyle/>
          <a:p>
            <a:r>
              <a:rPr lang="en-US">
                <a:solidFill>
                  <a:srgbClr val="000000"/>
                </a:solidFill>
              </a:rPr>
              <a:t>Stephanie Sabshin, DVM</a:t>
            </a:r>
            <a:br>
              <a:rPr lang="en-US">
                <a:solidFill>
                  <a:srgbClr val="000000"/>
                </a:solidFill>
              </a:rPr>
            </a:br>
            <a:br>
              <a:rPr lang="en-US">
                <a:solidFill>
                  <a:srgbClr val="000000"/>
                </a:solidFill>
              </a:rPr>
            </a:br>
            <a:r>
              <a:rPr lang="en-US">
                <a:solidFill>
                  <a:srgbClr val="000000"/>
                </a:solidFill>
              </a:rPr>
              <a:t>Harmony Vet Care, Tampa, FL</a:t>
            </a:r>
            <a:endParaRPr lang="en-US" dirty="0">
              <a:solidFill>
                <a:srgbClr val="000000"/>
              </a:solidFill>
            </a:endParaRP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Florida Athletic Department issues COVID-19 message to UF - ESPN ...">
            <a:extLst>
              <a:ext uri="{FF2B5EF4-FFF2-40B4-BE49-F238E27FC236}">
                <a16:creationId xmlns:a16="http://schemas.microsoft.com/office/drawing/2014/main" id="{44458700-1FB8-403E-8E93-7E8E49ED0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264" y="3894122"/>
            <a:ext cx="4632960" cy="29537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person holding a dog posing for the camera&#10;&#10;Description automatically generated">
            <a:extLst>
              <a:ext uri="{FF2B5EF4-FFF2-40B4-BE49-F238E27FC236}">
                <a16:creationId xmlns:a16="http://schemas.microsoft.com/office/drawing/2014/main" id="{7718336C-2DD7-4647-A01C-5EFA7A61E00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2237" y="1297924"/>
            <a:ext cx="4495267" cy="5192395"/>
          </a:xfrm>
        </p:spPr>
      </p:pic>
    </p:spTree>
    <p:extLst>
      <p:ext uri="{BB962C8B-B14F-4D97-AF65-F5344CB8AC3E}">
        <p14:creationId xmlns:p14="http://schemas.microsoft.com/office/powerpoint/2010/main" val="310300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 name="Rectangle 87">
            <a:extLst>
              <a:ext uri="{FF2B5EF4-FFF2-40B4-BE49-F238E27FC236}">
                <a16:creationId xmlns:a16="http://schemas.microsoft.com/office/drawing/2014/main" id="{217BE31F-A129-45DD-8071-A63EC47D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0" name="Group 89">
            <a:extLst>
              <a:ext uri="{FF2B5EF4-FFF2-40B4-BE49-F238E27FC236}">
                <a16:creationId xmlns:a16="http://schemas.microsoft.com/office/drawing/2014/main" id="{7CA163AC-F477-454A-9FB4-81324C004B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1" name="Freeform 5">
              <a:extLst>
                <a:ext uri="{FF2B5EF4-FFF2-40B4-BE49-F238E27FC236}">
                  <a16:creationId xmlns:a16="http://schemas.microsoft.com/office/drawing/2014/main" id="{609D7097-03A6-4239-A2E0-784E82C236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6">
              <a:extLst>
                <a:ext uri="{FF2B5EF4-FFF2-40B4-BE49-F238E27FC236}">
                  <a16:creationId xmlns:a16="http://schemas.microsoft.com/office/drawing/2014/main" id="{813887E5-2F5F-4C9D-92F5-F80D937A8D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7">
              <a:extLst>
                <a:ext uri="{FF2B5EF4-FFF2-40B4-BE49-F238E27FC236}">
                  <a16:creationId xmlns:a16="http://schemas.microsoft.com/office/drawing/2014/main" id="{57A4F98D-BAD2-4F7F-93D3-FD86C479A9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8">
              <a:extLst>
                <a:ext uri="{FF2B5EF4-FFF2-40B4-BE49-F238E27FC236}">
                  <a16:creationId xmlns:a16="http://schemas.microsoft.com/office/drawing/2014/main" id="{FBA2120E-6E1E-4A2B-9CD8-94C39AD806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9">
              <a:extLst>
                <a:ext uri="{FF2B5EF4-FFF2-40B4-BE49-F238E27FC236}">
                  <a16:creationId xmlns:a16="http://schemas.microsoft.com/office/drawing/2014/main" id="{264DA4AC-C3A7-46CE-96BA-018B8FCFE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10">
              <a:extLst>
                <a:ext uri="{FF2B5EF4-FFF2-40B4-BE49-F238E27FC236}">
                  <a16:creationId xmlns:a16="http://schemas.microsoft.com/office/drawing/2014/main" id="{A73A5202-BD67-46B2-9FAB-C1B28AB424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11">
              <a:extLst>
                <a:ext uri="{FF2B5EF4-FFF2-40B4-BE49-F238E27FC236}">
                  <a16:creationId xmlns:a16="http://schemas.microsoft.com/office/drawing/2014/main" id="{01E70EE5-EE26-44BD-A18E-777A1A3D5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12">
              <a:extLst>
                <a:ext uri="{FF2B5EF4-FFF2-40B4-BE49-F238E27FC236}">
                  <a16:creationId xmlns:a16="http://schemas.microsoft.com/office/drawing/2014/main" id="{504A980C-59CB-46F2-A571-87612CDD22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13">
              <a:extLst>
                <a:ext uri="{FF2B5EF4-FFF2-40B4-BE49-F238E27FC236}">
                  <a16:creationId xmlns:a16="http://schemas.microsoft.com/office/drawing/2014/main" id="{B353B73E-7D3C-4184-87FD-295B6B341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14">
              <a:extLst>
                <a:ext uri="{FF2B5EF4-FFF2-40B4-BE49-F238E27FC236}">
                  <a16:creationId xmlns:a16="http://schemas.microsoft.com/office/drawing/2014/main" id="{2EF8F173-9834-4DD9-B995-3F8DAAAE7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15">
              <a:extLst>
                <a:ext uri="{FF2B5EF4-FFF2-40B4-BE49-F238E27FC236}">
                  <a16:creationId xmlns:a16="http://schemas.microsoft.com/office/drawing/2014/main" id="{8A9567B5-6E50-4B28-8AC5-CDC159A89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16">
              <a:extLst>
                <a:ext uri="{FF2B5EF4-FFF2-40B4-BE49-F238E27FC236}">
                  <a16:creationId xmlns:a16="http://schemas.microsoft.com/office/drawing/2014/main" id="{F98F9214-A978-485D-814B-5FE3EC570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7">
              <a:extLst>
                <a:ext uri="{FF2B5EF4-FFF2-40B4-BE49-F238E27FC236}">
                  <a16:creationId xmlns:a16="http://schemas.microsoft.com/office/drawing/2014/main" id="{80A8AB3C-056D-4907-ACF6-ABD5BA9052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18">
              <a:extLst>
                <a:ext uri="{FF2B5EF4-FFF2-40B4-BE49-F238E27FC236}">
                  <a16:creationId xmlns:a16="http://schemas.microsoft.com/office/drawing/2014/main" id="{CF51BEC3-1414-4B86-B1E1-0051FF1819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19">
              <a:extLst>
                <a:ext uri="{FF2B5EF4-FFF2-40B4-BE49-F238E27FC236}">
                  <a16:creationId xmlns:a16="http://schemas.microsoft.com/office/drawing/2014/main" id="{F69D94F0-358D-4931-B5CA-5A223180D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20">
              <a:extLst>
                <a:ext uri="{FF2B5EF4-FFF2-40B4-BE49-F238E27FC236}">
                  <a16:creationId xmlns:a16="http://schemas.microsoft.com/office/drawing/2014/main" id="{5CFB12DB-F2CC-466C-828B-009EA7B57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21">
              <a:extLst>
                <a:ext uri="{FF2B5EF4-FFF2-40B4-BE49-F238E27FC236}">
                  <a16:creationId xmlns:a16="http://schemas.microsoft.com/office/drawing/2014/main" id="{43D8F6E9-0540-4297-A310-D7C9FA65A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22">
              <a:extLst>
                <a:ext uri="{FF2B5EF4-FFF2-40B4-BE49-F238E27FC236}">
                  <a16:creationId xmlns:a16="http://schemas.microsoft.com/office/drawing/2014/main" id="{077E47D8-A4D7-46C2-9EF0-AF1C777C28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23">
              <a:extLst>
                <a:ext uri="{FF2B5EF4-FFF2-40B4-BE49-F238E27FC236}">
                  <a16:creationId xmlns:a16="http://schemas.microsoft.com/office/drawing/2014/main" id="{F1D21ED2-F5A9-4411-934F-B972429F4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24">
              <a:extLst>
                <a:ext uri="{FF2B5EF4-FFF2-40B4-BE49-F238E27FC236}">
                  <a16:creationId xmlns:a16="http://schemas.microsoft.com/office/drawing/2014/main" id="{E2EDE38A-AE13-4408-9B8B-EE6F62C91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25">
              <a:extLst>
                <a:ext uri="{FF2B5EF4-FFF2-40B4-BE49-F238E27FC236}">
                  <a16:creationId xmlns:a16="http://schemas.microsoft.com/office/drawing/2014/main" id="{3630CEB6-A7D8-45A1-AC44-147C2AF13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3" name="Group 112">
            <a:extLst>
              <a:ext uri="{FF2B5EF4-FFF2-40B4-BE49-F238E27FC236}">
                <a16:creationId xmlns:a16="http://schemas.microsoft.com/office/drawing/2014/main" id="{83118EC2-A2C7-4CDB-887C-21E0B0C437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14" name="Rectangle 113">
              <a:extLst>
                <a:ext uri="{FF2B5EF4-FFF2-40B4-BE49-F238E27FC236}">
                  <a16:creationId xmlns:a16="http://schemas.microsoft.com/office/drawing/2014/main" id="{E7D642C1-20ED-4515-B19F-47B6CC834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Isosceles Triangle 22">
              <a:extLst>
                <a:ext uri="{FF2B5EF4-FFF2-40B4-BE49-F238E27FC236}">
                  <a16:creationId xmlns:a16="http://schemas.microsoft.com/office/drawing/2014/main" id="{0E5C6FE8-B8C9-4163-830B-3F8E408E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E3A09EDA-AF27-4D31-8A57-4407E0574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704578B-EF04-46C6-B8F9-9D495CAB36AB}"/>
              </a:ext>
            </a:extLst>
          </p:cNvPr>
          <p:cNvSpPr>
            <a:spLocks noGrp="1"/>
          </p:cNvSpPr>
          <p:nvPr>
            <p:ph type="title"/>
          </p:nvPr>
        </p:nvSpPr>
        <p:spPr>
          <a:xfrm>
            <a:off x="888631" y="2358391"/>
            <a:ext cx="3498979" cy="2453676"/>
          </a:xfrm>
        </p:spPr>
        <p:txBody>
          <a:bodyPr>
            <a:normAutofit/>
          </a:bodyPr>
          <a:lstStyle/>
          <a:p>
            <a:pPr algn="ctr"/>
            <a:r>
              <a:rPr lang="en-US" sz="3600" b="1">
                <a:solidFill>
                  <a:srgbClr val="FFFFFF"/>
                </a:solidFill>
              </a:rPr>
              <a:t>Table Side Service with in House Lab</a:t>
            </a:r>
          </a:p>
        </p:txBody>
      </p:sp>
      <p:pic>
        <p:nvPicPr>
          <p:cNvPr id="4" name="Picture 3">
            <a:extLst>
              <a:ext uri="{FF2B5EF4-FFF2-40B4-BE49-F238E27FC236}">
                <a16:creationId xmlns:a16="http://schemas.microsoft.com/office/drawing/2014/main" id="{E3DE7BFE-5C24-411E-9C04-4B4EBDBF048A}"/>
              </a:ext>
            </a:extLst>
          </p:cNvPr>
          <p:cNvPicPr>
            <a:picLocks noChangeAspect="1"/>
          </p:cNvPicPr>
          <p:nvPr/>
        </p:nvPicPr>
        <p:blipFill rotWithShape="1">
          <a:blip r:embed="rId2"/>
          <a:srcRect l="764" r="7039" b="-1"/>
          <a:stretch/>
        </p:blipFill>
        <p:spPr>
          <a:xfrm>
            <a:off x="6250555" y="230869"/>
            <a:ext cx="5101658" cy="2420891"/>
          </a:xfrm>
          <a:prstGeom prst="rect">
            <a:avLst/>
          </a:prstGeom>
          <a:ln w="9525">
            <a:solidFill>
              <a:schemeClr val="tx1">
                <a:alpha val="20000"/>
              </a:schemeClr>
            </a:solidFill>
          </a:ln>
        </p:spPr>
      </p:pic>
      <p:sp>
        <p:nvSpPr>
          <p:cNvPr id="3" name="Content Placeholder 2">
            <a:extLst>
              <a:ext uri="{FF2B5EF4-FFF2-40B4-BE49-F238E27FC236}">
                <a16:creationId xmlns:a16="http://schemas.microsoft.com/office/drawing/2014/main" id="{BC084A20-A140-42D2-BD2F-8BAC7D649441}"/>
              </a:ext>
            </a:extLst>
          </p:cNvPr>
          <p:cNvSpPr>
            <a:spLocks noGrp="1"/>
          </p:cNvSpPr>
          <p:nvPr>
            <p:ph idx="1"/>
          </p:nvPr>
        </p:nvSpPr>
        <p:spPr>
          <a:xfrm>
            <a:off x="4894673" y="2901315"/>
            <a:ext cx="6831620" cy="3438525"/>
          </a:xfrm>
        </p:spPr>
        <p:txBody>
          <a:bodyPr anchor="ctr">
            <a:normAutofit fontScale="70000" lnSpcReduction="20000"/>
          </a:bodyPr>
          <a:lstStyle/>
          <a:p>
            <a:r>
              <a:rPr lang="en-US" sz="3800" dirty="0"/>
              <a:t>Improved patient care with appropriate treatment provided at time of service </a:t>
            </a:r>
          </a:p>
          <a:p>
            <a:r>
              <a:rPr lang="en-US" sz="3800" dirty="0"/>
              <a:t>Allows staff to focus on today’s patients and not tie up a tech handling yesterday’s test results</a:t>
            </a:r>
          </a:p>
          <a:p>
            <a:r>
              <a:rPr lang="en-US" sz="3800" dirty="0"/>
              <a:t>Pre-</a:t>
            </a:r>
            <a:r>
              <a:rPr lang="en-US" sz="3800" dirty="0" err="1"/>
              <a:t>Imagyst</a:t>
            </a:r>
            <a:r>
              <a:rPr lang="en-US" sz="3800" dirty="0"/>
              <a:t>, we would have 1 tech devoted to call backs: now it’s 1-2 hours a day; efficiency leads to $ savings</a:t>
            </a:r>
          </a:p>
          <a:p>
            <a:r>
              <a:rPr lang="en-US" sz="3800" dirty="0"/>
              <a:t>Before integrating in house labs, we would have 50-60 call backs a day</a:t>
            </a:r>
          </a:p>
          <a:p>
            <a:pPr marL="0" indent="0">
              <a:buNone/>
            </a:pPr>
            <a:endParaRPr lang="en-US" sz="1400" dirty="0"/>
          </a:p>
        </p:txBody>
      </p:sp>
    </p:spTree>
    <p:extLst>
      <p:ext uri="{BB962C8B-B14F-4D97-AF65-F5344CB8AC3E}">
        <p14:creationId xmlns:p14="http://schemas.microsoft.com/office/powerpoint/2010/main" val="402028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0" name="Rectangle 14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04578B-EF04-46C6-B8F9-9D495CAB36AB}"/>
              </a:ext>
            </a:extLst>
          </p:cNvPr>
          <p:cNvSpPr>
            <a:spLocks noGrp="1"/>
          </p:cNvSpPr>
          <p:nvPr>
            <p:ph type="title"/>
          </p:nvPr>
        </p:nvSpPr>
        <p:spPr>
          <a:xfrm>
            <a:off x="838200" y="585216"/>
            <a:ext cx="10515600" cy="1325563"/>
          </a:xfrm>
        </p:spPr>
        <p:txBody>
          <a:bodyPr>
            <a:normAutofit/>
          </a:bodyPr>
          <a:lstStyle/>
          <a:p>
            <a:r>
              <a:rPr lang="en-US" b="1">
                <a:solidFill>
                  <a:schemeClr val="bg1"/>
                </a:solidFill>
              </a:rPr>
              <a:t>Set it and Forget it!</a:t>
            </a:r>
          </a:p>
        </p:txBody>
      </p:sp>
      <p:pic>
        <p:nvPicPr>
          <p:cNvPr id="4" name="Picture 3">
            <a:extLst>
              <a:ext uri="{FF2B5EF4-FFF2-40B4-BE49-F238E27FC236}">
                <a16:creationId xmlns:a16="http://schemas.microsoft.com/office/drawing/2014/main" id="{D5C06469-F63B-406C-8AEA-55CA62D591C0}"/>
              </a:ext>
            </a:extLst>
          </p:cNvPr>
          <p:cNvPicPr>
            <a:picLocks noChangeAspect="1"/>
          </p:cNvPicPr>
          <p:nvPr/>
        </p:nvPicPr>
        <p:blipFill rotWithShape="1">
          <a:blip r:embed="rId2"/>
          <a:srcRect t="1536" r="3" b="4182"/>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BC084A20-A140-42D2-BD2F-8BAC7D649441}"/>
              </a:ext>
            </a:extLst>
          </p:cNvPr>
          <p:cNvSpPr>
            <a:spLocks noGrp="1"/>
          </p:cNvSpPr>
          <p:nvPr>
            <p:ph idx="1"/>
          </p:nvPr>
        </p:nvSpPr>
        <p:spPr>
          <a:xfrm>
            <a:off x="7546848" y="2516777"/>
            <a:ext cx="3803904" cy="3660185"/>
          </a:xfrm>
        </p:spPr>
        <p:txBody>
          <a:bodyPr anchor="ctr">
            <a:normAutofit lnSpcReduction="10000"/>
          </a:bodyPr>
          <a:lstStyle/>
          <a:p>
            <a:pPr marL="0" indent="0">
              <a:buNone/>
            </a:pPr>
            <a:r>
              <a:rPr lang="en-US" sz="1900" dirty="0"/>
              <a:t>By collecting samples at the beginning of your appt:</a:t>
            </a:r>
          </a:p>
          <a:p>
            <a:r>
              <a:rPr lang="en-US" sz="1900" dirty="0"/>
              <a:t>Allows you to finish your exam</a:t>
            </a:r>
          </a:p>
          <a:p>
            <a:r>
              <a:rPr lang="en-US" sz="1900" dirty="0"/>
              <a:t>Administer vaccines</a:t>
            </a:r>
          </a:p>
          <a:p>
            <a:r>
              <a:rPr lang="en-US" sz="1900" dirty="0"/>
              <a:t>Put in your charges</a:t>
            </a:r>
          </a:p>
          <a:p>
            <a:r>
              <a:rPr lang="en-US" sz="1900" dirty="0"/>
              <a:t>Type up your notes</a:t>
            </a:r>
          </a:p>
          <a:p>
            <a:r>
              <a:rPr lang="en-US" sz="1900" dirty="0"/>
              <a:t>Finish with appropriate treatment based on sample results</a:t>
            </a:r>
          </a:p>
          <a:p>
            <a:endParaRPr lang="en-US" sz="1900" dirty="0"/>
          </a:p>
          <a:p>
            <a:pPr marL="0" indent="0">
              <a:buNone/>
            </a:pPr>
            <a:r>
              <a:rPr lang="en-US" sz="1900" dirty="0"/>
              <a:t>***Harmony Vet Care has 10 min appts</a:t>
            </a:r>
          </a:p>
        </p:txBody>
      </p:sp>
    </p:spTree>
    <p:extLst>
      <p:ext uri="{BB962C8B-B14F-4D97-AF65-F5344CB8AC3E}">
        <p14:creationId xmlns:p14="http://schemas.microsoft.com/office/powerpoint/2010/main" val="191774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04578B-EF04-46C6-B8F9-9D495CAB36AB}"/>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Health of the Practice</a:t>
            </a:r>
          </a:p>
        </p:txBody>
      </p:sp>
      <p:pic>
        <p:nvPicPr>
          <p:cNvPr id="1026" name="Picture 2" descr="Meet Harmony Vet Care | NAVC Spark">
            <a:extLst>
              <a:ext uri="{FF2B5EF4-FFF2-40B4-BE49-F238E27FC236}">
                <a16:creationId xmlns:a16="http://schemas.microsoft.com/office/drawing/2014/main" id="{15921F2E-E55B-4B05-A927-3E7999DFF3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59" b="-3"/>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2">
            <a:extLst>
              <a:ext uri="{FF2B5EF4-FFF2-40B4-BE49-F238E27FC236}">
                <a16:creationId xmlns:a16="http://schemas.microsoft.com/office/drawing/2014/main" id="{BC084A20-A140-42D2-BD2F-8BAC7D649441}"/>
              </a:ext>
            </a:extLst>
          </p:cNvPr>
          <p:cNvSpPr>
            <a:spLocks noGrp="1"/>
          </p:cNvSpPr>
          <p:nvPr>
            <p:ph idx="1"/>
          </p:nvPr>
        </p:nvSpPr>
        <p:spPr>
          <a:xfrm>
            <a:off x="7546847" y="2148524"/>
            <a:ext cx="4096513" cy="4709475"/>
          </a:xfrm>
        </p:spPr>
        <p:txBody>
          <a:bodyPr anchor="ctr">
            <a:normAutofit/>
          </a:bodyPr>
          <a:lstStyle/>
          <a:p>
            <a:r>
              <a:rPr lang="en-US" sz="1800" dirty="0"/>
              <a:t>Prior to </a:t>
            </a:r>
            <a:r>
              <a:rPr lang="en-US" sz="1800" dirty="0" err="1"/>
              <a:t>Imagyst</a:t>
            </a:r>
            <a:r>
              <a:rPr lang="en-US" sz="1800" dirty="0"/>
              <a:t>, we sent 410 </a:t>
            </a:r>
            <a:r>
              <a:rPr lang="en-US" sz="1800" dirty="0" err="1"/>
              <a:t>fecals</a:t>
            </a:r>
            <a:r>
              <a:rPr lang="en-US" sz="1800" dirty="0"/>
              <a:t> to reference lab resulting in (4 </a:t>
            </a:r>
            <a:r>
              <a:rPr lang="en-US" sz="1800" dirty="0" err="1"/>
              <a:t>mo</a:t>
            </a:r>
            <a:r>
              <a:rPr lang="en-US" sz="1800" dirty="0"/>
              <a:t> period):</a:t>
            </a:r>
          </a:p>
          <a:p>
            <a:pPr lvl="1"/>
            <a:r>
              <a:rPr lang="en-US" sz="1800" dirty="0"/>
              <a:t>More call back time</a:t>
            </a:r>
          </a:p>
          <a:p>
            <a:pPr lvl="1"/>
            <a:r>
              <a:rPr lang="en-US" sz="1800" dirty="0"/>
              <a:t>Less deworming</a:t>
            </a:r>
          </a:p>
          <a:p>
            <a:pPr lvl="1"/>
            <a:r>
              <a:rPr lang="en-US" sz="1800" dirty="0"/>
              <a:t>Less prevention education at time of service</a:t>
            </a:r>
          </a:p>
          <a:p>
            <a:r>
              <a:rPr lang="en-US" sz="1800" dirty="0"/>
              <a:t>After </a:t>
            </a:r>
            <a:r>
              <a:rPr lang="en-US" sz="1800" dirty="0" err="1"/>
              <a:t>Imagyst</a:t>
            </a:r>
            <a:r>
              <a:rPr lang="en-US" sz="1800" dirty="0"/>
              <a:t>, we doubled our volume without even trying.  Still sent samples to lab but also ran 436 in house test (4 months)</a:t>
            </a:r>
          </a:p>
          <a:p>
            <a:r>
              <a:rPr lang="en-US" sz="1800" dirty="0"/>
              <a:t>Effected practice’s bottom line:</a:t>
            </a:r>
          </a:p>
          <a:p>
            <a:pPr lvl="1"/>
            <a:r>
              <a:rPr lang="en-US" sz="1800" dirty="0"/>
              <a:t>Prevents chewy scripts</a:t>
            </a:r>
          </a:p>
          <a:p>
            <a:pPr lvl="1"/>
            <a:r>
              <a:rPr lang="en-US" sz="1800" dirty="0"/>
              <a:t>Gained $9500 in fecal related revenue in 4 </a:t>
            </a:r>
            <a:r>
              <a:rPr lang="en-US" sz="1800" dirty="0" err="1"/>
              <a:t>mo</a:t>
            </a:r>
            <a:r>
              <a:rPr lang="en-US" sz="1800" dirty="0"/>
              <a:t> ($2400/</a:t>
            </a:r>
            <a:r>
              <a:rPr lang="en-US" sz="1800" dirty="0" err="1"/>
              <a:t>mo</a:t>
            </a:r>
            <a:r>
              <a:rPr lang="en-US" sz="1800" dirty="0"/>
              <a:t>)</a:t>
            </a:r>
          </a:p>
        </p:txBody>
      </p:sp>
    </p:spTree>
    <p:extLst>
      <p:ext uri="{BB962C8B-B14F-4D97-AF65-F5344CB8AC3E}">
        <p14:creationId xmlns:p14="http://schemas.microsoft.com/office/powerpoint/2010/main" val="108438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04578B-EF04-46C6-B8F9-9D495CAB36AB}"/>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Health of the Patient</a:t>
            </a:r>
          </a:p>
        </p:txBody>
      </p:sp>
      <p:pic>
        <p:nvPicPr>
          <p:cNvPr id="1026" name="Picture 2" descr="Meet Harmony Vet Care | NAVC Spark">
            <a:extLst>
              <a:ext uri="{FF2B5EF4-FFF2-40B4-BE49-F238E27FC236}">
                <a16:creationId xmlns:a16="http://schemas.microsoft.com/office/drawing/2014/main" id="{15921F2E-E55B-4B05-A927-3E7999DFF3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59" b="-3"/>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2">
            <a:extLst>
              <a:ext uri="{FF2B5EF4-FFF2-40B4-BE49-F238E27FC236}">
                <a16:creationId xmlns:a16="http://schemas.microsoft.com/office/drawing/2014/main" id="{BC084A20-A140-42D2-BD2F-8BAC7D649441}"/>
              </a:ext>
            </a:extLst>
          </p:cNvPr>
          <p:cNvSpPr>
            <a:spLocks noGrp="1"/>
          </p:cNvSpPr>
          <p:nvPr>
            <p:ph idx="1"/>
          </p:nvPr>
        </p:nvSpPr>
        <p:spPr>
          <a:xfrm>
            <a:off x="7546847" y="2148524"/>
            <a:ext cx="4096513" cy="4709475"/>
          </a:xfrm>
        </p:spPr>
        <p:txBody>
          <a:bodyPr anchor="ctr">
            <a:normAutofit/>
          </a:bodyPr>
          <a:lstStyle/>
          <a:p>
            <a:r>
              <a:rPr lang="en-US" sz="1800" dirty="0"/>
              <a:t>Effected patient care:</a:t>
            </a:r>
          </a:p>
          <a:p>
            <a:pPr lvl="1"/>
            <a:r>
              <a:rPr lang="en-US" sz="1800" dirty="0"/>
              <a:t>Increased deworming 20% by having instant results</a:t>
            </a:r>
          </a:p>
          <a:p>
            <a:pPr lvl="1"/>
            <a:r>
              <a:rPr lang="en-US" sz="1800" dirty="0"/>
              <a:t>Had preventative conversation with client and sent home with preventative</a:t>
            </a:r>
          </a:p>
          <a:p>
            <a:pPr lvl="1"/>
            <a:r>
              <a:rPr lang="en-US" sz="1800" dirty="0"/>
              <a:t>Fill </a:t>
            </a:r>
            <a:r>
              <a:rPr lang="en-US" sz="1800" dirty="0" err="1"/>
              <a:t>dewormer</a:t>
            </a:r>
            <a:r>
              <a:rPr lang="en-US" sz="1800" dirty="0"/>
              <a:t> script in house as opposed to client receiving treatment plan next day and requesting a Chewy script</a:t>
            </a:r>
          </a:p>
        </p:txBody>
      </p:sp>
    </p:spTree>
    <p:extLst>
      <p:ext uri="{BB962C8B-B14F-4D97-AF65-F5344CB8AC3E}">
        <p14:creationId xmlns:p14="http://schemas.microsoft.com/office/powerpoint/2010/main" val="120271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15B78DB5-3C46-44DF-81F6-AD790C1CD905}"/>
              </a:ext>
            </a:extLst>
          </p:cNvPr>
          <p:cNvSpPr>
            <a:spLocks noGrp="1"/>
          </p:cNvSpPr>
          <p:nvPr>
            <p:ph type="title" idx="4294967295"/>
          </p:nvPr>
        </p:nvSpPr>
        <p:spPr>
          <a:xfrm>
            <a:off x="2555631" y="1441938"/>
            <a:ext cx="7080738" cy="3974124"/>
          </a:xfrm>
        </p:spPr>
        <p:txBody>
          <a:bodyPr vert="horz" lIns="91440" tIns="45720" rIns="91440" bIns="45720" rtlCol="0" anchor="ctr">
            <a:normAutofit fontScale="90000"/>
          </a:bodyPr>
          <a:lstStyle/>
          <a:p>
            <a:pPr algn="ctr"/>
            <a:r>
              <a:rPr lang="en-US" sz="3800" dirty="0">
                <a:solidFill>
                  <a:schemeClr val="bg1">
                    <a:lumMod val="95000"/>
                    <a:lumOff val="5000"/>
                  </a:schemeClr>
                </a:solidFill>
              </a:rPr>
              <a:t>“I am pleasantly surprised this data shows across the board increase in floats and </a:t>
            </a:r>
            <a:r>
              <a:rPr lang="en-US" sz="3800" dirty="0" err="1">
                <a:solidFill>
                  <a:schemeClr val="bg1">
                    <a:lumMod val="95000"/>
                    <a:lumOff val="5000"/>
                  </a:schemeClr>
                </a:solidFill>
              </a:rPr>
              <a:t>dewormers</a:t>
            </a:r>
            <a:r>
              <a:rPr lang="en-US" sz="3800" dirty="0">
                <a:solidFill>
                  <a:schemeClr val="bg1">
                    <a:lumMod val="95000"/>
                    <a:lumOff val="5000"/>
                  </a:schemeClr>
                </a:solidFill>
              </a:rPr>
              <a:t>, without any attempt on the part of the clinic to reach these numbers.  We simply brought this fecal analyzer on, and did our normal thing.”</a:t>
            </a:r>
            <a:br>
              <a:rPr lang="en-US" sz="3800" dirty="0">
                <a:solidFill>
                  <a:schemeClr val="bg1">
                    <a:lumMod val="95000"/>
                    <a:lumOff val="5000"/>
                  </a:schemeClr>
                </a:solidFill>
              </a:rPr>
            </a:br>
            <a:r>
              <a:rPr lang="en-US" sz="3800" dirty="0">
                <a:solidFill>
                  <a:schemeClr val="bg1">
                    <a:lumMod val="95000"/>
                    <a:lumOff val="5000"/>
                  </a:schemeClr>
                </a:solidFill>
              </a:rPr>
              <a:t>		----Stephanie </a:t>
            </a:r>
            <a:r>
              <a:rPr lang="en-US" sz="3800" dirty="0" err="1">
                <a:solidFill>
                  <a:schemeClr val="bg1">
                    <a:lumMod val="95000"/>
                    <a:lumOff val="5000"/>
                  </a:schemeClr>
                </a:solidFill>
              </a:rPr>
              <a:t>Sabshin</a:t>
            </a:r>
            <a:r>
              <a:rPr lang="en-US" sz="3800" dirty="0">
                <a:solidFill>
                  <a:schemeClr val="bg1">
                    <a:lumMod val="95000"/>
                    <a:lumOff val="5000"/>
                  </a:schemeClr>
                </a:solidFill>
              </a:rPr>
              <a:t>, DVM</a:t>
            </a:r>
          </a:p>
        </p:txBody>
      </p:sp>
    </p:spTree>
    <p:extLst>
      <p:ext uri="{BB962C8B-B14F-4D97-AF65-F5344CB8AC3E}">
        <p14:creationId xmlns:p14="http://schemas.microsoft.com/office/powerpoint/2010/main" val="128232878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ight Triangle 3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5E7D2-A78B-4466-8574-CBF0D416AB45}"/>
              </a:ext>
            </a:extLst>
          </p:cNvPr>
          <p:cNvSpPr>
            <a:spLocks noGrp="1"/>
          </p:cNvSpPr>
          <p:nvPr>
            <p:ph type="title"/>
          </p:nvPr>
        </p:nvSpPr>
        <p:spPr>
          <a:xfrm>
            <a:off x="1006900" y="1188637"/>
            <a:ext cx="3141430" cy="4480726"/>
          </a:xfrm>
        </p:spPr>
        <p:txBody>
          <a:bodyPr vert="horz" lIns="91440" tIns="45720" rIns="91440" bIns="45720" rtlCol="0" anchor="ctr">
            <a:normAutofit/>
          </a:bodyPr>
          <a:lstStyle/>
          <a:p>
            <a:pPr algn="r"/>
            <a:r>
              <a:rPr lang="en-US" sz="5100" u="sng" kern="1200" dirty="0">
                <a:solidFill>
                  <a:schemeClr val="tx1"/>
                </a:solidFill>
                <a:latin typeface="+mj-lt"/>
                <a:ea typeface="+mj-ea"/>
                <a:cs typeface="+mj-cs"/>
              </a:rPr>
              <a:t>How To Implement</a:t>
            </a:r>
          </a:p>
        </p:txBody>
      </p:sp>
      <p:cxnSp>
        <p:nvCxnSpPr>
          <p:cNvPr id="41" name="Straight Connector 4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4A638C3-7B54-4C93-866A-FA43BA4CB3BD}"/>
              </a:ext>
            </a:extLst>
          </p:cNvPr>
          <p:cNvSpPr txBox="1"/>
          <p:nvPr/>
        </p:nvSpPr>
        <p:spPr>
          <a:xfrm>
            <a:off x="5160263" y="1695449"/>
            <a:ext cx="6554216" cy="4840817"/>
          </a:xfrm>
          <a:prstGeom prst="rect">
            <a:avLst/>
          </a:prstGeom>
        </p:spPr>
        <p:txBody>
          <a:bodyPr vert="horz" lIns="91440" tIns="45720" rIns="91440" bIns="45720" rtlCol="0" anchor="ctr">
            <a:normAutofit fontScale="92500"/>
          </a:bodyPr>
          <a:lstStyle/>
          <a:p>
            <a:endParaRPr lang="en-US" sz="2400" dirty="0"/>
          </a:p>
          <a:p>
            <a:pPr marL="285750" indent="-285750">
              <a:buFont typeface="Arial" panose="020B0604020202020204" pitchFamily="34" charset="0"/>
              <a:buChar char="•"/>
            </a:pPr>
            <a:r>
              <a:rPr lang="en-US" sz="2400" dirty="0"/>
              <a:t>DVM informed staff they were switching to in house </a:t>
            </a:r>
            <a:r>
              <a:rPr lang="en-US" sz="2400" dirty="0" err="1"/>
              <a:t>fecals</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Reception tells owners to bring a sample with them</a:t>
            </a:r>
          </a:p>
          <a:p>
            <a:endParaRPr lang="en-US" sz="2400" dirty="0"/>
          </a:p>
          <a:p>
            <a:pPr marL="285750" indent="-285750">
              <a:buFont typeface="Arial" panose="020B0604020202020204" pitchFamily="34" charset="0"/>
              <a:buChar char="•"/>
            </a:pPr>
            <a:r>
              <a:rPr lang="en-US" sz="2400" dirty="0"/>
              <a:t>All staff received a quick 15 min training session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Zoetis team offers continued support and technical training</a:t>
            </a:r>
          </a:p>
          <a:p>
            <a:endParaRPr lang="en-US" sz="2400" dirty="0"/>
          </a:p>
          <a:p>
            <a:pPr algn="ctr"/>
            <a:br>
              <a:rPr lang="en-US" sz="2400" dirty="0"/>
            </a:br>
            <a:r>
              <a:rPr lang="en-US" sz="4000" dirty="0"/>
              <a:t>It was THAT easy</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marL="457200" indent="-228600">
              <a:lnSpc>
                <a:spcPct val="90000"/>
              </a:lnSpc>
              <a:spcAft>
                <a:spcPts val="600"/>
              </a:spcAft>
              <a:buFont typeface="Arial" panose="020B0604020202020204" pitchFamily="34" charset="0"/>
              <a:buChar char="•"/>
            </a:pPr>
            <a:endParaRPr lang="en-US" sz="2000" dirty="0">
              <a:sym typeface="Wingdings" panose="05000000000000000000" pitchFamily="2" charset="2"/>
            </a:endParaRPr>
          </a:p>
          <a:p>
            <a:pPr indent="-228600">
              <a:lnSpc>
                <a:spcPct val="90000"/>
              </a:lnSpc>
              <a:spcAft>
                <a:spcPts val="600"/>
              </a:spcAft>
              <a:buFont typeface="Arial" panose="020B0604020202020204" pitchFamily="34" charset="0"/>
              <a:buChar char="•"/>
            </a:pPr>
            <a:endParaRPr lang="en-US" sz="2000" dirty="0">
              <a:sym typeface="Wingdings" panose="05000000000000000000" pitchFamily="2" charset="2"/>
            </a:endParaRPr>
          </a:p>
          <a:p>
            <a:pPr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1435185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361</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Stephanie Sabshin, DVM  Harmony Vet Care, Tampa, FL</vt:lpstr>
      <vt:lpstr>Table Side Service with in House Lab</vt:lpstr>
      <vt:lpstr>Set it and Forget it!</vt:lpstr>
      <vt:lpstr>Health of the Practice</vt:lpstr>
      <vt:lpstr>Health of the Patient</vt:lpstr>
      <vt:lpstr>“I am pleasantly surprised this data shows across the board increase in floats and dewormers, without any attempt on the part of the clinic to reach these numbers.  We simply brought this fecal analyzer on, and did our normal thing.”   ----Stephanie Sabshin, DVM</vt:lpstr>
      <vt:lpstr>How To Implement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Stephanie Sabshin, DVM  Harmony Vet Care, Tampa, FL</dc:title>
  <dc:creator>Ambs, Kelleigh</dc:creator>
  <cp:lastModifiedBy>Ambs, Kelleigh</cp:lastModifiedBy>
  <cp:revision>14</cp:revision>
  <dcterms:created xsi:type="dcterms:W3CDTF">2020-11-12T18:02:03Z</dcterms:created>
  <dcterms:modified xsi:type="dcterms:W3CDTF">2020-11-19T17:25:18Z</dcterms:modified>
</cp:coreProperties>
</file>